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2" r:id="rId2"/>
    <p:sldId id="258" r:id="rId3"/>
    <p:sldId id="259" r:id="rId4"/>
    <p:sldId id="260" r:id="rId5"/>
    <p:sldId id="261" r:id="rId6"/>
    <p:sldId id="257"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5EC17513-03DC-4F8A-8293-D81520ED9F40}" type="datetimeFigureOut">
              <a:rPr lang="en-US" smtClean="0"/>
              <a:pPr/>
              <a:t>8/17/2025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E42B9AFB-6CFA-4C48-AE03-6E1F72F320C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EC17513-03DC-4F8A-8293-D81520ED9F40}" type="datetimeFigureOut">
              <a:rPr lang="en-US" smtClean="0"/>
              <a:pPr/>
              <a:t>8/17/2025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42B9AFB-6CFA-4C48-AE03-6E1F72F320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EC17513-03DC-4F8A-8293-D81520ED9F40}" type="datetimeFigureOut">
              <a:rPr lang="en-US" smtClean="0"/>
              <a:pPr/>
              <a:t>8/17/2025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42B9AFB-6CFA-4C48-AE03-6E1F72F320C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EC17513-03DC-4F8A-8293-D81520ED9F40}" type="datetimeFigureOut">
              <a:rPr lang="en-US" smtClean="0"/>
              <a:pPr/>
              <a:t>8/17/2025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42B9AFB-6CFA-4C48-AE03-6E1F72F320C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EC17513-03DC-4F8A-8293-D81520ED9F40}" type="datetimeFigureOut">
              <a:rPr lang="en-US" smtClean="0"/>
              <a:pPr/>
              <a:t>8/17/2025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42B9AFB-6CFA-4C48-AE03-6E1F72F320C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EC17513-03DC-4F8A-8293-D81520ED9F40}" type="datetimeFigureOut">
              <a:rPr lang="en-US" smtClean="0"/>
              <a:pPr/>
              <a:t>8/17/2025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42B9AFB-6CFA-4C48-AE03-6E1F72F320C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EC17513-03DC-4F8A-8293-D81520ED9F40}" type="datetimeFigureOut">
              <a:rPr lang="en-US" smtClean="0"/>
              <a:pPr/>
              <a:t>8/17/2025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42B9AFB-6CFA-4C48-AE03-6E1F72F320C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EC17513-03DC-4F8A-8293-D81520ED9F40}" type="datetimeFigureOut">
              <a:rPr lang="en-US" smtClean="0"/>
              <a:pPr/>
              <a:t>8/17/2025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42B9AFB-6CFA-4C48-AE03-6E1F72F320C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EC17513-03DC-4F8A-8293-D81520ED9F40}" type="datetimeFigureOut">
              <a:rPr lang="en-US" smtClean="0"/>
              <a:pPr/>
              <a:t>8/17/2025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42B9AFB-6CFA-4C48-AE03-6E1F72F320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EC17513-03DC-4F8A-8293-D81520ED9F40}" type="datetimeFigureOut">
              <a:rPr lang="en-US" smtClean="0"/>
              <a:pPr/>
              <a:t>8/17/2025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42B9AFB-6CFA-4C48-AE03-6E1F72F320C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EC17513-03DC-4F8A-8293-D81520ED9F40}" type="datetimeFigureOut">
              <a:rPr lang="en-US" smtClean="0"/>
              <a:pPr/>
              <a:t>8/17/2025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42B9AFB-6CFA-4C48-AE03-6E1F72F320C8}"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EC17513-03DC-4F8A-8293-D81520ED9F40}" type="datetimeFigureOut">
              <a:rPr lang="en-US" smtClean="0"/>
              <a:pPr/>
              <a:t>8/17/2025</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42B9AFB-6CFA-4C48-AE03-6E1F72F320C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08811e-3cf5-4133-a5cc-d97c19f5ea07.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685800" y="685800"/>
            <a:ext cx="8077200" cy="3785652"/>
          </a:xfrm>
          <a:prstGeom prst="rect">
            <a:avLst/>
          </a:prstGeom>
          <a:noFill/>
        </p:spPr>
        <p:txBody>
          <a:bodyPr wrap="square" rtlCol="0">
            <a:spAutoFit/>
          </a:bodyPr>
          <a:lstStyle/>
          <a:p>
            <a:r>
              <a:rPr lang="en-US" sz="2000" b="1" dirty="0" smtClean="0"/>
              <a:t>LATE BINDESHWARI BAGHEL GOVT COLLEGE KUMHARI       </a:t>
            </a:r>
          </a:p>
          <a:p>
            <a:r>
              <a:rPr lang="en-US" sz="2000" b="1" dirty="0" smtClean="0"/>
              <a:t>                          DIST- DURG(C.G.) </a:t>
            </a:r>
          </a:p>
          <a:p>
            <a:r>
              <a:rPr lang="en-US" sz="2000" b="1" dirty="0" smtClean="0"/>
              <a:t>                        SESSION 2025-2026</a:t>
            </a:r>
          </a:p>
          <a:p>
            <a:endParaRPr lang="en-US" sz="2000" b="1" dirty="0" smtClean="0"/>
          </a:p>
          <a:p>
            <a:r>
              <a:rPr lang="en-US" sz="2000" b="1" dirty="0" smtClean="0"/>
              <a:t>                                </a:t>
            </a:r>
            <a:r>
              <a:rPr lang="en-US" sz="2400" b="1" u="sng" dirty="0" smtClean="0"/>
              <a:t>Seminar </a:t>
            </a:r>
          </a:p>
          <a:p>
            <a:r>
              <a:rPr lang="en-US" sz="2400" b="1" u="sng" dirty="0" smtClean="0"/>
              <a:t>   </a:t>
            </a:r>
            <a:r>
              <a:rPr lang="en-US" b="1" u="sng" dirty="0" smtClean="0"/>
              <a:t>Topic :- Complex formation tendency and catalytic</a:t>
            </a:r>
            <a:endParaRPr lang="en-US" sz="2400" b="1" u="sng" dirty="0" smtClean="0"/>
          </a:p>
          <a:p>
            <a:r>
              <a:rPr lang="en-US" sz="2400" b="1" u="sng" dirty="0" smtClean="0"/>
              <a:t> </a:t>
            </a:r>
          </a:p>
          <a:p>
            <a:endParaRPr lang="en-US" sz="2400" b="1" u="sng" dirty="0" smtClean="0"/>
          </a:p>
          <a:p>
            <a:r>
              <a:rPr lang="en-US" sz="2400" b="1" dirty="0" smtClean="0"/>
              <a:t> </a:t>
            </a:r>
            <a:r>
              <a:rPr lang="en-US" sz="2000" b="1" dirty="0" smtClean="0"/>
              <a:t>Guided by                                      Submitted by </a:t>
            </a:r>
          </a:p>
          <a:p>
            <a:r>
              <a:rPr lang="en-US" sz="2000" b="1" dirty="0" smtClean="0"/>
              <a:t>Mrs. </a:t>
            </a:r>
            <a:r>
              <a:rPr lang="en-US" sz="2000" b="1" smtClean="0"/>
              <a:t>Dr.N</a:t>
            </a:r>
            <a:r>
              <a:rPr lang="en-US" sz="2000" b="1" dirty="0" smtClean="0"/>
              <a:t> </a:t>
            </a:r>
            <a:r>
              <a:rPr lang="en-US" sz="2000" b="1" dirty="0" smtClean="0"/>
              <a:t>Jaishree                         Gangotri sahu </a:t>
            </a:r>
          </a:p>
          <a:p>
            <a:r>
              <a:rPr lang="en-US" sz="2000" b="1" dirty="0" smtClean="0"/>
              <a:t>Department of chemistry              Bsc 3</a:t>
            </a:r>
            <a:r>
              <a:rPr lang="en-US" sz="2000" b="1" baseline="30000" dirty="0" smtClean="0"/>
              <a:t>rd</a:t>
            </a:r>
            <a:r>
              <a:rPr lang="en-US" sz="2000" b="1" dirty="0" smtClean="0"/>
              <a:t> semester  </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967335"/>
            <a:ext cx="4572000" cy="369332"/>
          </a:xfrm>
          <a:prstGeom prst="rect">
            <a:avLst/>
          </a:prstGeom>
        </p:spPr>
        <p:txBody>
          <a:bodyPr>
            <a:spAutoFit/>
          </a:bodyPr>
          <a:lstStyle/>
          <a:p>
            <a:r>
              <a:rPr lang="en-US" dirty="0" smtClean="0"/>
              <a:t> </a:t>
            </a:r>
            <a:endParaRPr lang="en-US" dirty="0"/>
          </a:p>
        </p:txBody>
      </p:sp>
      <p:pic>
        <p:nvPicPr>
          <p:cNvPr id="3" name="Picture 2" descr="c07c4005-c8ee-4785-80d8-5485cedec323.jpg"/>
          <p:cNvPicPr>
            <a:picLocks noChangeAspect="1"/>
          </p:cNvPicPr>
          <p:nvPr/>
        </p:nvPicPr>
        <p:blipFill>
          <a:blip r:embed="rId2"/>
          <a:stretch>
            <a:fillRect/>
          </a:stretch>
        </p:blipFill>
        <p:spPr>
          <a:xfrm rot="16200000">
            <a:off x="3048001" y="-2667001"/>
            <a:ext cx="2743200" cy="8382002"/>
          </a:xfrm>
          <a:prstGeom prst="rect">
            <a:avLst/>
          </a:prstGeom>
        </p:spPr>
      </p:pic>
      <p:pic>
        <p:nvPicPr>
          <p:cNvPr id="6" name="Picture 5" descr="39ac3791-a239-4583-b41f-c50aa37eacf5.jpg"/>
          <p:cNvPicPr>
            <a:picLocks noChangeAspect="1"/>
          </p:cNvPicPr>
          <p:nvPr/>
        </p:nvPicPr>
        <p:blipFill>
          <a:blip r:embed="rId3"/>
          <a:stretch>
            <a:fillRect/>
          </a:stretch>
        </p:blipFill>
        <p:spPr>
          <a:xfrm rot="16200000">
            <a:off x="2628900" y="495298"/>
            <a:ext cx="3581401" cy="838200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8001000" cy="1754326"/>
          </a:xfrm>
          <a:prstGeom prst="rect">
            <a:avLst/>
          </a:prstGeom>
        </p:spPr>
        <p:txBody>
          <a:bodyPr wrap="square">
            <a:spAutoFit/>
          </a:bodyPr>
          <a:lstStyle/>
          <a:p>
            <a:r>
              <a:rPr lang="hi-IN" dirty="0" smtClean="0"/>
              <a:t>उत्प्रेरकीय सक्रियता के कुछ मामलों में संक्रमण धातुएँ अपनी परिवर्ती संयोजकता के कारण अस्थायी मध्यस्थ यौगिक बनाती हैं। अन्य परिस्थितियों में संक्रमण धातुएँ उपयुक्त अभिक्रिया सतह उपलब्ध कराती हैं।एन्जाइम एक अच्छे उत्प्रेरक होते हैं, जो कि विशिष्ट अभिक्रियाओं की दर में वृद्धि कर देते हैं। कुछ एन्जाइम धातु आयन की उपस्थिति में उत्प्रेरकीय सक्रियता प्रदर्शित करते हैं। इन धातु आयनों को सहकारक (</a:t>
            </a:r>
            <a:r>
              <a:rPr lang="en-US" dirty="0" smtClean="0"/>
              <a:t>Cofactors) </a:t>
            </a:r>
            <a:r>
              <a:rPr lang="hi-IN" dirty="0" smtClean="0"/>
              <a:t>तथा एन्जाइमों को </a:t>
            </a:r>
            <a:r>
              <a:rPr lang="hi-IN" b="1" dirty="0" smtClean="0"/>
              <a:t>धात्विक-एन्जाइम (</a:t>
            </a:r>
            <a:r>
              <a:rPr lang="en-US" b="1" dirty="0" err="1" smtClean="0"/>
              <a:t>Metallo</a:t>
            </a:r>
            <a:r>
              <a:rPr lang="en-US" b="1" dirty="0" smtClean="0"/>
              <a:t>-enzymes</a:t>
            </a:r>
            <a:r>
              <a:rPr lang="en-US" dirty="0" smtClean="0"/>
              <a:t>) </a:t>
            </a:r>
            <a:r>
              <a:rPr lang="hi-IN" dirty="0" smtClean="0"/>
              <a:t>कहते हैं।</a:t>
            </a:r>
            <a:endParaRPr lang="en-US" dirty="0"/>
          </a:p>
        </p:txBody>
      </p:sp>
      <p:sp>
        <p:nvSpPr>
          <p:cNvPr id="3" name="Rectangle 2"/>
          <p:cNvSpPr/>
          <p:nvPr/>
        </p:nvSpPr>
        <p:spPr>
          <a:xfrm>
            <a:off x="609600" y="2286000"/>
            <a:ext cx="2514599" cy="400110"/>
          </a:xfrm>
          <a:prstGeom prst="rect">
            <a:avLst/>
          </a:prstGeom>
        </p:spPr>
        <p:txBody>
          <a:bodyPr wrap="square">
            <a:spAutoFit/>
          </a:bodyPr>
          <a:lstStyle/>
          <a:p>
            <a:r>
              <a:rPr lang="hi-IN" sz="2000" b="1" u="sng" dirty="0" smtClean="0">
                <a:solidFill>
                  <a:srgbClr val="FF0000"/>
                </a:solidFill>
              </a:rPr>
              <a:t>उदाहरणार्थ</a:t>
            </a:r>
            <a:r>
              <a:rPr lang="en-US" sz="2000" b="1" u="sng" dirty="0" smtClean="0">
                <a:solidFill>
                  <a:srgbClr val="FF0000"/>
                </a:solidFill>
              </a:rPr>
              <a:t> :-</a:t>
            </a:r>
            <a:endParaRPr lang="en-US" sz="2000" b="1" u="sng" dirty="0">
              <a:solidFill>
                <a:srgbClr val="FF0000"/>
              </a:solidFill>
            </a:endParaRPr>
          </a:p>
        </p:txBody>
      </p:sp>
      <p:pic>
        <p:nvPicPr>
          <p:cNvPr id="5" name="Picture 4" descr="314c3fe6-aa8d-468d-9827-3ca0f142b2b0.jpg"/>
          <p:cNvPicPr>
            <a:picLocks noChangeAspect="1"/>
          </p:cNvPicPr>
          <p:nvPr/>
        </p:nvPicPr>
        <p:blipFill>
          <a:blip r:embed="rId2"/>
          <a:stretch>
            <a:fillRect/>
          </a:stretch>
        </p:blipFill>
        <p:spPr>
          <a:xfrm rot="16200000">
            <a:off x="3009900" y="723900"/>
            <a:ext cx="3048000" cy="75438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457200"/>
            <a:ext cx="7391400" cy="2895600"/>
          </a:xfrm>
          <a:prstGeom prst="rect">
            <a:avLst/>
          </a:prstGeom>
        </p:spPr>
        <p:txBody>
          <a:bodyPr wrap="square">
            <a:spAutoFit/>
          </a:bodyPr>
          <a:lstStyle/>
          <a:p>
            <a:r>
              <a:rPr lang="en-US" dirty="0" smtClean="0"/>
              <a:t> </a:t>
            </a:r>
            <a:r>
              <a:rPr lang="hi-IN" dirty="0" smtClean="0"/>
              <a:t>विभिन्न रासायनिक उत्पादों के निर्माण में रासायनिक अभिक्रिया से बेहतर ढंग से उत्पादों की प्राप्ति के लिए उत्प्रेरकों का उपयोग किया जाता है। उत्प्रेरक के रूप में प्रयुक्त होने वाले पदार्थ सामान्यतः संक्रमण तत्व या उनके यौगिक होते हैं। संक्रमण तत्वों में परिवर्ती संयोजकता प्रदर्शित करने का विशिष्ट गुण होता है, इसी गुण के कारण ही वे अच्छे उत्प्रेरक का कार्य करने में समर्थ होते हैं। उत्प्रेरक अपनी परिवर्ती संयोजकता द्वारा अभिकारकों के सम्पर्कों को प्रभावी बनाने में समर्थ होते हैं। द्वितीय संक्रमण श्रेणी में </a:t>
            </a:r>
            <a:r>
              <a:rPr lang="en-US" dirty="0" err="1" smtClean="0"/>
              <a:t>Zr</a:t>
            </a:r>
            <a:r>
              <a:rPr lang="en-US" dirty="0" smtClean="0"/>
              <a:t>, Mo, </a:t>
            </a:r>
            <a:r>
              <a:rPr lang="en-US" dirty="0" err="1" smtClean="0"/>
              <a:t>Rh</a:t>
            </a:r>
            <a:r>
              <a:rPr lang="en-US" dirty="0" smtClean="0"/>
              <a:t> </a:t>
            </a:r>
            <a:r>
              <a:rPr lang="hi-IN" dirty="0" smtClean="0"/>
              <a:t>तथा </a:t>
            </a:r>
            <a:r>
              <a:rPr lang="en-US" dirty="0" smtClean="0"/>
              <a:t>Pd </a:t>
            </a:r>
            <a:r>
              <a:rPr lang="hi-IN" dirty="0" smtClean="0"/>
              <a:t>धातुओं तथा इनके</a:t>
            </a:r>
            <a:r>
              <a:rPr lang="en-US" dirty="0" smtClean="0"/>
              <a:t> </a:t>
            </a:r>
            <a:r>
              <a:rPr lang="hi-IN" dirty="0" smtClean="0"/>
              <a:t>यौगिकों का उत्प्रेरक के रूप में उपयोग किया जाता है। तृतीय संक्रमण श्रेणी में </a:t>
            </a:r>
            <a:r>
              <a:rPr lang="en-US" dirty="0" smtClean="0"/>
              <a:t>Pt, </a:t>
            </a:r>
            <a:r>
              <a:rPr lang="en-US" dirty="0" err="1" smtClean="0"/>
              <a:t>Ir</a:t>
            </a:r>
            <a:r>
              <a:rPr lang="en-US" dirty="0" smtClean="0"/>
              <a:t> </a:t>
            </a:r>
            <a:r>
              <a:rPr lang="hi-IN" dirty="0" smtClean="0"/>
              <a:t>का उपयोग उत्प्रेरक के रूप में होता है। </a:t>
            </a:r>
            <a:endParaRPr lang="en-US" dirty="0" smtClean="0"/>
          </a:p>
          <a:p>
            <a:r>
              <a:rPr lang="hi-IN" sz="2000" b="1" dirty="0" smtClean="0">
                <a:solidFill>
                  <a:srgbClr val="FF0000"/>
                </a:solidFill>
              </a:rPr>
              <a:t>इन उत्प्रेरकों के कुछ महत्वपूर्ण उदाहरण निम्नलिखित हैं-</a:t>
            </a:r>
            <a:endParaRPr lang="en-US" sz="2000" b="1" dirty="0">
              <a:solidFill>
                <a:srgbClr val="FF0000"/>
              </a:solidFill>
            </a:endParaRPr>
          </a:p>
        </p:txBody>
      </p:sp>
      <p:sp>
        <p:nvSpPr>
          <p:cNvPr id="3" name="Rectangle 2"/>
          <p:cNvSpPr/>
          <p:nvPr/>
        </p:nvSpPr>
        <p:spPr>
          <a:xfrm>
            <a:off x="685800" y="3429000"/>
            <a:ext cx="7696200" cy="2862322"/>
          </a:xfrm>
          <a:prstGeom prst="rect">
            <a:avLst/>
          </a:prstGeom>
        </p:spPr>
        <p:txBody>
          <a:bodyPr wrap="square">
            <a:spAutoFit/>
          </a:bodyPr>
          <a:lstStyle/>
          <a:p>
            <a:pPr marL="400050" indent="-400050">
              <a:buAutoNum type="romanLcParenBoth"/>
            </a:pPr>
            <a:r>
              <a:rPr lang="hi-IN" dirty="0" smtClean="0"/>
              <a:t>वाकर (</a:t>
            </a:r>
            <a:r>
              <a:rPr lang="en-US" dirty="0" err="1" smtClean="0"/>
              <a:t>Wacker</a:t>
            </a:r>
            <a:r>
              <a:rPr lang="en-US" dirty="0" smtClean="0"/>
              <a:t>) </a:t>
            </a:r>
            <a:r>
              <a:rPr lang="hi-IN" dirty="0" smtClean="0"/>
              <a:t>प्रक्रम द्वारा एथिलीन से ऐसीटैल्डिहाइड बनाने में </a:t>
            </a:r>
            <a:r>
              <a:rPr lang="en-US" dirty="0" err="1" smtClean="0"/>
              <a:t>PdCl</a:t>
            </a:r>
            <a:r>
              <a:rPr lang="en-US" dirty="0" smtClean="0"/>
              <a:t>₂ </a:t>
            </a:r>
            <a:r>
              <a:rPr lang="hi-IN" dirty="0" smtClean="0"/>
              <a:t>उत्प्रेरक का उपयोग किया जाता है।</a:t>
            </a:r>
            <a:endParaRPr lang="en-US" dirty="0" smtClean="0"/>
          </a:p>
          <a:p>
            <a:pPr marL="400050" indent="-400050">
              <a:buAutoNum type="romanLcParenBoth"/>
            </a:pPr>
            <a:r>
              <a:rPr lang="hi-IN" dirty="0" smtClean="0"/>
              <a:t>(</a:t>
            </a:r>
            <a:r>
              <a:rPr lang="en-US" dirty="0" smtClean="0"/>
              <a:t>ii) Pt/</a:t>
            </a:r>
            <a:r>
              <a:rPr lang="en-US" dirty="0" err="1" smtClean="0"/>
              <a:t>PtO</a:t>
            </a:r>
            <a:r>
              <a:rPr lang="en-US" dirty="0" smtClean="0"/>
              <a:t> </a:t>
            </a:r>
            <a:r>
              <a:rPr lang="hi-IN" dirty="0" smtClean="0"/>
              <a:t>को एडम्स उत्प्रेरक कहा जाता है, जिसका उपयोग अपचयन अभिक्रियाओं के लिए कियाजाता है।</a:t>
            </a:r>
            <a:endParaRPr lang="en-US" dirty="0" smtClean="0"/>
          </a:p>
          <a:p>
            <a:pPr marL="400050" indent="-400050"/>
            <a:r>
              <a:rPr lang="hi-IN" dirty="0" smtClean="0"/>
              <a:t>(</a:t>
            </a:r>
            <a:r>
              <a:rPr lang="en-US" dirty="0" smtClean="0"/>
              <a:t>iii) </a:t>
            </a:r>
            <a:r>
              <a:rPr lang="hi-IN" dirty="0" smtClean="0"/>
              <a:t>प्लैटिनम के विभिन्न रूपों का उत्प्रेरक की भाँति उपयोग विभिन्न उत्पादों के लिए किया जाता है।जैसे-</a:t>
            </a:r>
            <a:r>
              <a:rPr lang="en-US" dirty="0" smtClean="0"/>
              <a:t>H2SO4 </a:t>
            </a:r>
            <a:r>
              <a:rPr lang="hi-IN" dirty="0" smtClean="0"/>
              <a:t>निर्माण की सम्पर्क कक्ष विधि में, ओस्टवाल्ड विधि द्वारा </a:t>
            </a:r>
            <a:r>
              <a:rPr lang="en-US" dirty="0" smtClean="0"/>
              <a:t>NH3 </a:t>
            </a:r>
            <a:r>
              <a:rPr lang="hi-IN" dirty="0" smtClean="0"/>
              <a:t>के निर्माण में, कनवर्टर में।</a:t>
            </a:r>
            <a:endParaRPr lang="en-US" dirty="0" smtClean="0"/>
          </a:p>
          <a:p>
            <a:pPr marL="400050" indent="-400050"/>
            <a:r>
              <a:rPr lang="hi-IN" dirty="0" smtClean="0"/>
              <a:t>(</a:t>
            </a:r>
            <a:r>
              <a:rPr lang="en-US" dirty="0" smtClean="0"/>
              <a:t>iv) Pt/</a:t>
            </a:r>
            <a:r>
              <a:rPr lang="en-US" dirty="0" err="1" smtClean="0"/>
              <a:t>Rh</a:t>
            </a:r>
            <a:r>
              <a:rPr lang="en-US" dirty="0" smtClean="0"/>
              <a:t> </a:t>
            </a:r>
            <a:r>
              <a:rPr lang="hi-IN" dirty="0" smtClean="0"/>
              <a:t>का उपयोग </a:t>
            </a:r>
            <a:r>
              <a:rPr lang="en-US" dirty="0" smtClean="0"/>
              <a:t>HNO3 </a:t>
            </a:r>
            <a:r>
              <a:rPr lang="hi-IN" dirty="0" smtClean="0"/>
              <a:t>के निर्माण में </a:t>
            </a:r>
            <a:r>
              <a:rPr lang="en-US" dirty="0" smtClean="0"/>
              <a:t>NH3 </a:t>
            </a:r>
            <a:r>
              <a:rPr lang="hi-IN" dirty="0" smtClean="0"/>
              <a:t>को </a:t>
            </a:r>
            <a:r>
              <a:rPr lang="en-US" dirty="0" smtClean="0"/>
              <a:t>NO </a:t>
            </a:r>
            <a:r>
              <a:rPr lang="hi-IN" dirty="0" smtClean="0"/>
              <a:t>में ऑक्सीकृत करने में किया जाता है।</a:t>
            </a:r>
            <a:endParaRPr lang="en-US" dirty="0" smtClean="0"/>
          </a:p>
          <a:p>
            <a:pPr marL="400050" indent="-400050"/>
            <a:r>
              <a:rPr lang="hi-IN" dirty="0" smtClean="0"/>
              <a:t>(</a:t>
            </a:r>
            <a:r>
              <a:rPr lang="en-US" dirty="0" smtClean="0"/>
              <a:t>v) Mo </a:t>
            </a:r>
            <a:r>
              <a:rPr lang="hi-IN" dirty="0" smtClean="0"/>
              <a:t>का उपयोग धातु-एन्जाइम उत्प्रेरक के रूप में किया जाता है।</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534760d-5dae-4eb7-9764-d928f1129516.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685800"/>
            <a:ext cx="7086600" cy="5181600"/>
          </a:xfrm>
          <a:prstGeom prst="rect">
            <a:avLst/>
          </a:prstGeom>
        </p:spPr>
        <p:txBody>
          <a:bodyPr wrap="square">
            <a:spAutoFit/>
          </a:bodyPr>
          <a:lstStyle/>
          <a:p>
            <a:r>
              <a:rPr lang="hi-IN" dirty="0" smtClean="0"/>
              <a:t> </a:t>
            </a:r>
            <a:r>
              <a:rPr lang="hi-IN" sz="2400" b="1" u="sng" dirty="0" smtClean="0">
                <a:solidFill>
                  <a:srgbClr val="FF0000"/>
                </a:solidFill>
              </a:rPr>
              <a:t>संकुल निर्माण (</a:t>
            </a:r>
            <a:r>
              <a:rPr lang="en-US" sz="2400" b="1" u="sng" dirty="0" smtClean="0">
                <a:solidFill>
                  <a:srgbClr val="FF0000"/>
                </a:solidFill>
              </a:rPr>
              <a:t>Complex Formation)</a:t>
            </a:r>
            <a:endParaRPr lang="en-US" sz="2000" b="1" u="sng" dirty="0" smtClean="0">
              <a:solidFill>
                <a:srgbClr val="FF0000"/>
              </a:solidFill>
            </a:endParaRPr>
          </a:p>
          <a:p>
            <a:endParaRPr lang="en-US" sz="2000" dirty="0"/>
          </a:p>
          <a:p>
            <a:r>
              <a:rPr lang="hi-IN" sz="2000" dirty="0" smtClean="0"/>
              <a:t>संक्रमण तत्वों में संकुल बनाने की विशेष प्रकृति एवं क्षमता होती है। यह गुण भी अपूर्ण उपान्त्य (</a:t>
            </a:r>
            <a:r>
              <a:rPr lang="en-US" sz="2000" dirty="0" smtClean="0"/>
              <a:t>Incomplete penultimate) </a:t>
            </a:r>
            <a:r>
              <a:rPr lang="hi-IN" sz="2000" dirty="0" smtClean="0"/>
              <a:t>ऊर्जा स्तर के कारण है। संकुल यौगिक बनाने हेतु केन्द्रीय धातु आयन में लिगैण्ड द्वारा प्रदान एकाकी इलेक्ट्रॉन युग्मों को समावेशित करने की क्षमता होनी चाहिए। इस हेतु स्पष्ट है कि इन इलेक्ट्रॉन युगलों की समावेश वही परमाणु कर सकता है, जिसमें रिक्त ऑर्बिटल होते हैं।</a:t>
            </a:r>
            <a:endParaRPr lang="en-US" sz="2000" dirty="0" smtClean="0"/>
          </a:p>
          <a:p>
            <a:pPr>
              <a:lnSpc>
                <a:spcPct val="200000"/>
              </a:lnSpc>
            </a:pPr>
            <a:r>
              <a:rPr lang="hi-IN" sz="2000" dirty="0" smtClean="0"/>
              <a:t>पाउलिंग के अनुसार,</a:t>
            </a:r>
            <a:endParaRPr lang="en-US" sz="2000" dirty="0"/>
          </a:p>
          <a:p>
            <a:r>
              <a:rPr lang="hi-IN" sz="2000" dirty="0" smtClean="0"/>
              <a:t> संक्रमण तत्वों में या तो पहले से ही आवश्यक रिक्त ऑर्बिटल होते हैं अथवा ये तत्व लिगैण्ड के घिरने से रिक्त ऑबिंगलों की व्यवस्था कर लेते हैं। संक्रमण तत्वों के धनायन, ऋणायनों (जैसे-</a:t>
            </a:r>
            <a:r>
              <a:rPr lang="en-US" sz="2000" dirty="0" smtClean="0"/>
              <a:t>CN, CI, NO₂ </a:t>
            </a:r>
            <a:r>
              <a:rPr lang="hi-IN" sz="2000" dirty="0" smtClean="0"/>
              <a:t>आदि) और उदासीन अणुओं (जैसे-</a:t>
            </a:r>
            <a:r>
              <a:rPr lang="en-US" sz="2000" dirty="0" smtClean="0"/>
              <a:t>H₂O, NH₃) </a:t>
            </a:r>
            <a:r>
              <a:rPr lang="hi-IN" sz="2000" dirty="0" smtClean="0"/>
              <a:t>आदि से इलेक्ट्रॉन युग्म ग्रहण कर संकुल बना लेते हैं। संक्रमण तत्यों की संकुल बनाने की यह अद्भुत क्षमता निम्नलिखित कारणों पर निर्भर करती है-</a:t>
            </a: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609600"/>
            <a:ext cx="8382000" cy="830997"/>
          </a:xfrm>
          <a:prstGeom prst="rect">
            <a:avLst/>
          </a:prstGeom>
        </p:spPr>
        <p:txBody>
          <a:bodyPr wrap="square">
            <a:spAutoFit/>
          </a:bodyPr>
          <a:lstStyle/>
          <a:p>
            <a:r>
              <a:rPr lang="hi-IN" sz="2800" b="1" u="sng" dirty="0" smtClean="0">
                <a:solidFill>
                  <a:srgbClr val="FF0000"/>
                </a:solidFill>
              </a:rPr>
              <a:t>कारण</a:t>
            </a:r>
            <a:endParaRPr lang="en-US" sz="2800" b="1" u="sng" dirty="0" smtClean="0">
              <a:solidFill>
                <a:srgbClr val="FF0000"/>
              </a:solidFill>
            </a:endParaRPr>
          </a:p>
          <a:p>
            <a:endParaRPr lang="en-US" sz="2000" dirty="0">
              <a:solidFill>
                <a:srgbClr val="FF0000"/>
              </a:solidFill>
            </a:endParaRPr>
          </a:p>
        </p:txBody>
      </p:sp>
      <p:sp>
        <p:nvSpPr>
          <p:cNvPr id="4" name="Rectangle 3"/>
          <p:cNvSpPr/>
          <p:nvPr/>
        </p:nvSpPr>
        <p:spPr>
          <a:xfrm>
            <a:off x="914400" y="1305342"/>
            <a:ext cx="7391400" cy="3693319"/>
          </a:xfrm>
          <a:prstGeom prst="rect">
            <a:avLst/>
          </a:prstGeom>
        </p:spPr>
        <p:txBody>
          <a:bodyPr wrap="square">
            <a:spAutoFit/>
          </a:bodyPr>
          <a:lstStyle/>
          <a:p>
            <a:pPr marL="400050" indent="-400050">
              <a:buAutoNum type="romanLcParenBoth"/>
            </a:pPr>
            <a:r>
              <a:rPr lang="hi-IN" dirty="0" smtClean="0"/>
              <a:t>संक्रमण तत्वों की धनायन की आमापें (</a:t>
            </a:r>
            <a:r>
              <a:rPr lang="en-US" dirty="0" smtClean="0"/>
              <a:t>Sizes) </a:t>
            </a:r>
            <a:r>
              <a:rPr lang="hi-IN" dirty="0" smtClean="0"/>
              <a:t>बहुत छोटी होती हैं, जिसके कारण उन पर उच्च धनावेश घनत्व रहता है, जिससे इनके धनायन आसानी से लिगैण्डों से इलेक्ट्रॉन युग्म ग्रहण कर लेते हैं।</a:t>
            </a:r>
            <a:endParaRPr lang="en-US" dirty="0" smtClean="0"/>
          </a:p>
          <a:p>
            <a:pPr marL="400050" indent="-400050">
              <a:buAutoNum type="romanLcParenBoth"/>
            </a:pPr>
            <a:endParaRPr lang="en-US" dirty="0" smtClean="0"/>
          </a:p>
          <a:p>
            <a:pPr marL="400050" indent="-400050"/>
            <a:r>
              <a:rPr lang="hi-IN" dirty="0" smtClean="0"/>
              <a:t>(</a:t>
            </a:r>
            <a:r>
              <a:rPr lang="en-US" dirty="0" smtClean="0"/>
              <a:t>ii) </a:t>
            </a:r>
            <a:r>
              <a:rPr lang="hi-IN" dirty="0" smtClean="0"/>
              <a:t>इन तत्वों के धनायनों में रिक्त (</a:t>
            </a:r>
            <a:r>
              <a:rPr lang="en-US" dirty="0" smtClean="0"/>
              <a:t>n-1)d </a:t>
            </a:r>
            <a:r>
              <a:rPr lang="hi-IN" dirty="0" smtClean="0"/>
              <a:t>कक्षक होते हैं, जिनमें लिगैण्डों द्वारा प्रदत्त इलेक्ट्रॉन समाविष्ट हो जाते हैं।</a:t>
            </a:r>
            <a:endParaRPr lang="en-US" dirty="0" smtClean="0"/>
          </a:p>
          <a:p>
            <a:pPr marL="400050" indent="-400050"/>
            <a:endParaRPr lang="en-US" dirty="0"/>
          </a:p>
          <a:p>
            <a:pPr marL="400050" indent="-400050"/>
            <a:r>
              <a:rPr lang="hi-IN" dirty="0" smtClean="0"/>
              <a:t>(</a:t>
            </a:r>
            <a:r>
              <a:rPr lang="en-US" dirty="0" smtClean="0"/>
              <a:t>iii) </a:t>
            </a:r>
            <a:r>
              <a:rPr lang="hi-IN" dirty="0" smtClean="0"/>
              <a:t>संक्रमण तत्व विभिन्न ऑक्सीकरण अवस्थाओं में यौगिक बनाते हैं, अतः ये कई प्रकार के संकुल बना सकते हैं। संक्रमण तत्वों द्वारा बनाये जाने वाले संकुलों में सामान्यतः रेखीय (</a:t>
            </a:r>
            <a:r>
              <a:rPr lang="en-US" dirty="0" smtClean="0"/>
              <a:t>Linear), </a:t>
            </a:r>
            <a:r>
              <a:rPr lang="hi-IN" dirty="0" smtClean="0"/>
              <a:t>वर्ग समतलीय (</a:t>
            </a:r>
            <a:r>
              <a:rPr lang="en-US" dirty="0" smtClean="0"/>
              <a:t>Square Planar), </a:t>
            </a:r>
            <a:r>
              <a:rPr lang="hi-IN" dirty="0" smtClean="0"/>
              <a:t>चतुष्फलकीय (</a:t>
            </a:r>
            <a:r>
              <a:rPr lang="en-US" dirty="0" smtClean="0"/>
              <a:t>Tetrahedral) </a:t>
            </a:r>
            <a:r>
              <a:rPr lang="hi-IN" dirty="0" smtClean="0"/>
              <a:t>और अष्टफलकीय (</a:t>
            </a:r>
            <a:r>
              <a:rPr lang="en-US" dirty="0" smtClean="0"/>
              <a:t>Octahedral), </a:t>
            </a:r>
            <a:r>
              <a:rPr lang="hi-IN" dirty="0" smtClean="0"/>
              <a:t>संरचनाएँ मिलती हैं, जिनमें इनके आयनों की उपसहसंयोजन संख्याएँ (</a:t>
            </a:r>
            <a:r>
              <a:rPr lang="en-US" dirty="0" smtClean="0"/>
              <a:t>Co-ordination Numbers or CN) </a:t>
            </a:r>
            <a:r>
              <a:rPr lang="hi-IN" dirty="0" smtClean="0"/>
              <a:t>क्रमश: 2, 4, 4 व 6 होती हैं।</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8001000" cy="1015663"/>
          </a:xfrm>
          <a:prstGeom prst="rect">
            <a:avLst/>
          </a:prstGeom>
        </p:spPr>
        <p:txBody>
          <a:bodyPr wrap="square">
            <a:spAutoFit/>
          </a:bodyPr>
          <a:lstStyle/>
          <a:p>
            <a:r>
              <a:rPr lang="hi-IN" sz="2400" b="1" u="sng" dirty="0" smtClean="0">
                <a:solidFill>
                  <a:srgbClr val="FF0000"/>
                </a:solidFill>
              </a:rPr>
              <a:t>संक्रमण धातुओं में संकुल</a:t>
            </a:r>
            <a:r>
              <a:rPr lang="en-US" sz="2400" b="1" u="sng" dirty="0" smtClean="0">
                <a:solidFill>
                  <a:srgbClr val="FF0000"/>
                </a:solidFill>
              </a:rPr>
              <a:t>     </a:t>
            </a:r>
          </a:p>
          <a:p>
            <a:endParaRPr lang="en-US" dirty="0" smtClean="0"/>
          </a:p>
          <a:p>
            <a:endParaRPr lang="en-US" dirty="0"/>
          </a:p>
        </p:txBody>
      </p:sp>
      <p:sp>
        <p:nvSpPr>
          <p:cNvPr id="3" name="Rectangle 2"/>
          <p:cNvSpPr/>
          <p:nvPr/>
        </p:nvSpPr>
        <p:spPr>
          <a:xfrm>
            <a:off x="609600" y="914400"/>
            <a:ext cx="7696200" cy="4247317"/>
          </a:xfrm>
          <a:prstGeom prst="rect">
            <a:avLst/>
          </a:prstGeom>
        </p:spPr>
        <p:txBody>
          <a:bodyPr wrap="square">
            <a:spAutoFit/>
          </a:bodyPr>
          <a:lstStyle/>
          <a:p>
            <a:r>
              <a:rPr lang="en-US" dirty="0" smtClean="0"/>
              <a:t> </a:t>
            </a:r>
            <a:r>
              <a:rPr lang="hi-IN" dirty="0" smtClean="0"/>
              <a:t>संक्रमण धातुओं के प्रत्येक समूह में ऊपर से नीचे आने पर विद्युत-धनात्मक गुण क्रमशः घटते हैं। इस प्रभाव के कारण प्रथम संक्रमण श्रेणी के तत्व नाइट्रोजन एवं ऑक्सीजन परमाणु युक्त लिगैण्डों (</a:t>
            </a:r>
            <a:r>
              <a:rPr lang="en-US" dirty="0" err="1" smtClean="0"/>
              <a:t>Ligands</a:t>
            </a:r>
            <a:r>
              <a:rPr lang="en-US" dirty="0" smtClean="0"/>
              <a:t>) </a:t>
            </a:r>
            <a:r>
              <a:rPr lang="hi-IN" dirty="0" smtClean="0"/>
              <a:t>के साथ अधिक स्थायी संकुल (</a:t>
            </a:r>
            <a:r>
              <a:rPr lang="en-US" dirty="0" smtClean="0"/>
              <a:t>Complex) </a:t>
            </a:r>
            <a:r>
              <a:rPr lang="hi-IN" dirty="0" smtClean="0"/>
              <a:t>बनाते हैं, जबकि द्वितीय एवं तृतीय संक्रमण श्रेणी के तत्व फॉस्फोरस सल्फर एवं आर्सेनिक दाता परमाणुओं युक्त लिगैण्डों के साथ अधिक स्थायी संकुल बनाते हैं। यहाँ उल्लेखनीय है कि यह केवल कुछ संक्रमण धातुओं के लिए सही पाया जाता है।संक्रमण तत्वों में लुईस क्षारकों (</a:t>
            </a:r>
            <a:r>
              <a:rPr lang="en-US" dirty="0" smtClean="0"/>
              <a:t>Lewis bases) </a:t>
            </a:r>
            <a:r>
              <a:rPr lang="hi-IN" dirty="0" smtClean="0"/>
              <a:t>के साथ संकुल यौगिक (</a:t>
            </a:r>
            <a:r>
              <a:rPr lang="en-US" dirty="0" smtClean="0"/>
              <a:t>Complex compound </a:t>
            </a:r>
            <a:r>
              <a:rPr lang="hi-IN" dirty="0" smtClean="0"/>
              <a:t>बनाने की विशिष्ट प्रवृत्ति पायी जाती है। </a:t>
            </a:r>
            <a:endParaRPr lang="en-US" dirty="0" smtClean="0"/>
          </a:p>
          <a:p>
            <a:r>
              <a:rPr lang="hi-IN" dirty="0" smtClean="0"/>
              <a:t>इस प्रवृत्ति का कारण यह है कि संक्रमण धातुओं के धातु आयन आका में छोटे (</a:t>
            </a:r>
            <a:r>
              <a:rPr lang="en-US" dirty="0" smtClean="0"/>
              <a:t>Small) </a:t>
            </a:r>
            <a:r>
              <a:rPr lang="hi-IN" dirty="0" smtClean="0"/>
              <a:t>तथा उच्च आवेशित (</a:t>
            </a:r>
            <a:r>
              <a:rPr lang="en-US" dirty="0" smtClean="0"/>
              <a:t>Highly charged) </a:t>
            </a:r>
            <a:r>
              <a:rPr lang="hi-IN" dirty="0" smtClean="0"/>
              <a:t>होते हैं तथा इनमें लिगैण्डों द्वारा प्रदत्त किये इलेक्ट्रॉन</a:t>
            </a:r>
            <a:r>
              <a:rPr lang="en-US" dirty="0" smtClean="0"/>
              <a:t> </a:t>
            </a:r>
            <a:r>
              <a:rPr lang="hi-IN" dirty="0" smtClean="0"/>
              <a:t>युग्मों को ग्रहण करने के लिए रिक्त निम्न ऊर्जा युक्त ऑर्बिटल्स भी पाये जाते हैं। वे संकुल यौगिक जिनमें धातु को +3 ऑक्सीकरण अवस्था होती है, प्रायः अधिक स्थायी होते हैं, जबकि + 2 ऑक्सीकरण अवस्था युक्त धातु के संकुल कम स्थायी होते हैं।</a:t>
            </a:r>
            <a:endParaRPr lang="en-US" dirty="0" smtClean="0"/>
          </a:p>
          <a:p>
            <a:r>
              <a:rPr lang="en-US" dirty="0" smtClean="0"/>
              <a:t> </a:t>
            </a:r>
          </a:p>
          <a:p>
            <a:r>
              <a:rPr lang="hi-IN" dirty="0" smtClean="0"/>
              <a:t>सारिणी</a:t>
            </a:r>
            <a:endParaRPr lang="en-US" dirty="0"/>
          </a:p>
        </p:txBody>
      </p:sp>
      <p:sp>
        <p:nvSpPr>
          <p:cNvPr id="3074" name="AutoShape 2" descr="blob:https://web.whatsapp.com/4e3ebedc-f7c5-47b7-a954-eab63a424cf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4e3ebedc-f7c5-47b7-a954-eab63a424cf4.jpg"/>
          <p:cNvPicPr>
            <a:picLocks noChangeAspect="1"/>
          </p:cNvPicPr>
          <p:nvPr/>
        </p:nvPicPr>
        <p:blipFill>
          <a:blip r:embed="rId2"/>
          <a:stretch>
            <a:fillRect/>
          </a:stretch>
        </p:blipFill>
        <p:spPr>
          <a:xfrm rot="16200000">
            <a:off x="4152901" y="2552699"/>
            <a:ext cx="1676399" cy="6477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7848600" cy="6247864"/>
          </a:xfrm>
          <a:prstGeom prst="rect">
            <a:avLst/>
          </a:prstGeom>
        </p:spPr>
        <p:txBody>
          <a:bodyPr wrap="square">
            <a:spAutoFit/>
          </a:bodyPr>
          <a:lstStyle/>
          <a:p>
            <a:r>
              <a:rPr lang="en-US" dirty="0" smtClean="0"/>
              <a:t> </a:t>
            </a:r>
            <a:r>
              <a:rPr lang="hi-IN" sz="2000" b="1" u="sng" dirty="0" smtClean="0">
                <a:solidFill>
                  <a:srgbClr val="FF0000"/>
                </a:solidFill>
              </a:rPr>
              <a:t>लैन्थेनाइडों में संकुल निर्माण ( </a:t>
            </a:r>
            <a:r>
              <a:rPr lang="en-US" sz="2000" b="1" u="sng" dirty="0" smtClean="0">
                <a:solidFill>
                  <a:srgbClr val="FF0000"/>
                </a:solidFill>
              </a:rPr>
              <a:t>COMPLEX FORMATION IN LANTHANIDES)</a:t>
            </a:r>
            <a:endParaRPr lang="en-US" b="1" u="sng" dirty="0" smtClean="0">
              <a:solidFill>
                <a:srgbClr val="FF0000"/>
              </a:solidFill>
            </a:endParaRPr>
          </a:p>
          <a:p>
            <a:endParaRPr lang="en-US" dirty="0" smtClean="0"/>
          </a:p>
          <a:p>
            <a:r>
              <a:rPr lang="hi-IN" dirty="0" smtClean="0"/>
              <a:t>लैन्थेनाइडों की संकुल निर्माण क्षमता औसत दर्जे की होती है, जो कि आवर्त सारिणी में दाहिनी ओर ज पर बढ़ती है। लैन्थेनाइड आयनों </a:t>
            </a:r>
            <a:r>
              <a:rPr lang="en-US" dirty="0" smtClean="0"/>
              <a:t>Ln³+ </a:t>
            </a:r>
            <a:r>
              <a:rPr lang="hi-IN" dirty="0" smtClean="0"/>
              <a:t>पर उच्च आवेश होता है, जो कि संकुल निर्माण के लिए उपयुक्त ह है, किन्तु लैन्थेनाइड आयनों (आयनिक त्रिज्या 1.03 -0.86 </a:t>
            </a:r>
            <a:r>
              <a:rPr lang="en-US" dirty="0" smtClean="0"/>
              <a:t>Å) </a:t>
            </a:r>
            <a:r>
              <a:rPr lang="hi-IN" dirty="0" smtClean="0"/>
              <a:t>के आकार संक्रमण तत्वों (</a:t>
            </a:r>
            <a:r>
              <a:rPr lang="en-US" dirty="0" smtClean="0"/>
              <a:t>Cr3+ = 0.615 Fe³ = 0-55 A) </a:t>
            </a:r>
            <a:r>
              <a:rPr lang="hi-IN" dirty="0" smtClean="0"/>
              <a:t>की तुलना में बड़े होते हैं, इस कारण ये सुगमता से संकुल नहीं बनाते हैं। लैन्थेनाइडों का</a:t>
            </a:r>
            <a:r>
              <a:rPr lang="en-US" dirty="0" smtClean="0"/>
              <a:t> </a:t>
            </a:r>
            <a:r>
              <a:rPr lang="hi-IN" dirty="0" smtClean="0"/>
              <a:t>इलेक्ट्रॉन अन्तःक्रिया के प्रति अच्छी तरह से परिरक्षित (</a:t>
            </a:r>
            <a:r>
              <a:rPr lang="en-US" dirty="0" smtClean="0"/>
              <a:t>Shielded) </a:t>
            </a:r>
            <a:r>
              <a:rPr lang="hi-IN" dirty="0" smtClean="0"/>
              <a:t>होता है, जिससे प्रत्येक लैन्थेनाइड आयन, क्षारीय मृदा धातुओं के समान अक्रिय गैस-प्रकार का बन जाता है तथा लिगैण्डों को केवल स्थिर वैद्युत बलों द्वारा आकर्षित करता है। इस आधार पर यह माना जाना चाहिए तथा ऐसा पाया भी जाता है कि लैन्थेनाइड आयनों में किसी लिगैण्ड विशेष के साथ संकुल आयन बनाने की प्रवृत्ति आवेश घटने (</a:t>
            </a:r>
            <a:r>
              <a:rPr lang="en-US" dirty="0" err="1" smtClean="0"/>
              <a:t>Ln</a:t>
            </a:r>
            <a:r>
              <a:rPr lang="en-US" dirty="0" smtClean="0"/>
              <a:t>++ &gt; Ln³+ &gt; Ln2+) </a:t>
            </a:r>
            <a:r>
              <a:rPr lang="hi-IN" dirty="0" smtClean="0"/>
              <a:t>के साथ घटती है।</a:t>
            </a:r>
            <a:endParaRPr lang="en-US" dirty="0" smtClean="0"/>
          </a:p>
          <a:p>
            <a:endParaRPr lang="en-US" dirty="0" smtClean="0"/>
          </a:p>
          <a:p>
            <a:r>
              <a:rPr lang="hi-IN" dirty="0" smtClean="0"/>
              <a:t>लैन्थेनाइडों का जलीय विलयन में अमीनों (</a:t>
            </a:r>
            <a:r>
              <a:rPr lang="en-US" dirty="0" smtClean="0"/>
              <a:t>Amines) </a:t>
            </a:r>
            <a:r>
              <a:rPr lang="hi-IN" dirty="0" smtClean="0"/>
              <a:t>के साथ संकुल नहीं बनता है, क्योंकि </a:t>
            </a:r>
            <a:r>
              <a:rPr lang="en-US" dirty="0" smtClean="0"/>
              <a:t>H₂O </a:t>
            </a:r>
            <a:r>
              <a:rPr lang="hi-IN" dirty="0" smtClean="0"/>
              <a:t>लिगैण्ड, ऐमीन की अपेक्षा अधिक प्रबल है। अतः ऐमीन संकुल अजलीय विलायकों में ही प्राप्त किये जा सकते हैं।निर्जल लैन्थेनाइड </a:t>
            </a:r>
            <a:r>
              <a:rPr lang="en-US" dirty="0" smtClean="0"/>
              <a:t>Ln³+ </a:t>
            </a:r>
            <a:r>
              <a:rPr lang="hi-IN" dirty="0" smtClean="0"/>
              <a:t>आयनों की संकुल बनाने की प्रवृत्ति </a:t>
            </a:r>
            <a:r>
              <a:rPr lang="en-US" dirty="0" smtClean="0"/>
              <a:t>La³+ </a:t>
            </a:r>
            <a:r>
              <a:rPr lang="hi-IN" dirty="0" smtClean="0"/>
              <a:t>से </a:t>
            </a:r>
            <a:r>
              <a:rPr lang="en-US" dirty="0" smtClean="0"/>
              <a:t>Lu³+ </a:t>
            </a:r>
            <a:r>
              <a:rPr lang="hi-IN" dirty="0" smtClean="0"/>
              <a:t>तक बढ़ती है, जबकि जलीय </a:t>
            </a:r>
            <a:r>
              <a:rPr lang="en-US" dirty="0" smtClean="0"/>
              <a:t>Ln³+ </a:t>
            </a:r>
            <a:r>
              <a:rPr lang="hi-IN" dirty="0" smtClean="0"/>
              <a:t>आयनों, </a:t>
            </a:r>
            <a:r>
              <a:rPr lang="en-US" dirty="0" err="1" smtClean="0"/>
              <a:t>Ln</a:t>
            </a:r>
            <a:r>
              <a:rPr lang="en-US" dirty="0" smtClean="0"/>
              <a:t>(a) </a:t>
            </a:r>
            <a:r>
              <a:rPr lang="hi-IN" dirty="0" smtClean="0"/>
              <a:t>की प्रवृत्ति उपर्युक्त क्रम में घटती है। निर्जल एवं जलीय आयनों के संकुलन प्रवृत्तियों में अन्तर परमाणु क्रमांक में वृद्धि के साथ निर्जल </a:t>
            </a:r>
            <a:r>
              <a:rPr lang="en-US" dirty="0" smtClean="0"/>
              <a:t>Ln³+ </a:t>
            </a:r>
            <a:r>
              <a:rPr lang="hi-IN" dirty="0" smtClean="0"/>
              <a:t>आयनों के आकार घटने तथा जलीय </a:t>
            </a:r>
            <a:r>
              <a:rPr lang="en-US" dirty="0" err="1" smtClean="0"/>
              <a:t>Ln</a:t>
            </a:r>
            <a:r>
              <a:rPr lang="en-US" dirty="0" smtClean="0"/>
              <a:t>(</a:t>
            </a:r>
            <a:r>
              <a:rPr lang="en-US" dirty="0" err="1" smtClean="0"/>
              <a:t>aq</a:t>
            </a:r>
            <a:r>
              <a:rPr lang="en-US" dirty="0" smtClean="0"/>
              <a:t>) </a:t>
            </a:r>
            <a:r>
              <a:rPr lang="hi-IN" dirty="0" smtClean="0"/>
              <a:t>आयनों के आकार बढ़ने के कारण पाया जाता है</a:t>
            </a:r>
            <a:r>
              <a:rPr lang="en-US" dirty="0" smtClean="0"/>
              <a: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04800"/>
            <a:ext cx="6048067" cy="400110"/>
          </a:xfrm>
          <a:prstGeom prst="rect">
            <a:avLst/>
          </a:prstGeom>
        </p:spPr>
        <p:txBody>
          <a:bodyPr wrap="square">
            <a:spAutoFit/>
          </a:bodyPr>
          <a:lstStyle/>
          <a:p>
            <a:r>
              <a:rPr lang="hi-IN" sz="2000" b="1" u="sng" dirty="0" smtClean="0">
                <a:solidFill>
                  <a:srgbClr val="FF0000"/>
                </a:solidFill>
              </a:rPr>
              <a:t>लैंथेनाइडो के स्थायी संकुल कम होने के कारण</a:t>
            </a:r>
            <a:endParaRPr lang="en-US" sz="2000" b="1" u="sng" dirty="0">
              <a:solidFill>
                <a:srgbClr val="FF0000"/>
              </a:solidFill>
            </a:endParaRPr>
          </a:p>
        </p:txBody>
      </p:sp>
      <p:sp>
        <p:nvSpPr>
          <p:cNvPr id="3" name="Rectangle 2"/>
          <p:cNvSpPr/>
          <p:nvPr/>
        </p:nvSpPr>
        <p:spPr>
          <a:xfrm>
            <a:off x="457200" y="914400"/>
            <a:ext cx="8305800" cy="1477328"/>
          </a:xfrm>
          <a:prstGeom prst="rect">
            <a:avLst/>
          </a:prstGeom>
        </p:spPr>
        <p:txBody>
          <a:bodyPr wrap="square">
            <a:spAutoFit/>
          </a:bodyPr>
          <a:lstStyle/>
          <a:p>
            <a:pPr marL="400050" indent="-400050"/>
            <a:r>
              <a:rPr lang="hi-IN" dirty="0" smtClean="0"/>
              <a:t>बन्धन के लिए ऑर्बिटलों का नहीं पाया जाना।</a:t>
            </a:r>
            <a:endParaRPr lang="en-US" dirty="0" smtClean="0"/>
          </a:p>
          <a:p>
            <a:pPr marL="400050" indent="-400050"/>
            <a:r>
              <a:rPr lang="hi-IN" dirty="0" smtClean="0"/>
              <a:t>(</a:t>
            </a:r>
            <a:r>
              <a:rPr lang="en-US" dirty="0" smtClean="0"/>
              <a:t>ii) 4/-</a:t>
            </a:r>
            <a:r>
              <a:rPr lang="hi-IN" dirty="0" smtClean="0"/>
              <a:t>ऑर्बिटल का अच्छी तरह से परिरक्षित (</a:t>
            </a:r>
            <a:r>
              <a:rPr lang="en-US" dirty="0" smtClean="0"/>
              <a:t>Shielded) </a:t>
            </a:r>
            <a:r>
              <a:rPr lang="hi-IN" dirty="0" smtClean="0"/>
              <a:t>होने तथा परमाणु के अन्दर की ओर</a:t>
            </a:r>
            <a:r>
              <a:rPr lang="en-US" dirty="0" smtClean="0"/>
              <a:t> </a:t>
            </a:r>
            <a:r>
              <a:rPr lang="hi-IN" dirty="0" smtClean="0"/>
              <a:t>पाये जाने के कारण -पश्च बन्ध (</a:t>
            </a:r>
            <a:r>
              <a:rPr lang="en-US" dirty="0" smtClean="0"/>
              <a:t>Back bonding) </a:t>
            </a:r>
            <a:r>
              <a:rPr lang="hi-IN" dirty="0" smtClean="0"/>
              <a:t>नहीं बनाना।</a:t>
            </a:r>
            <a:endParaRPr lang="en-US" dirty="0" smtClean="0"/>
          </a:p>
          <a:p>
            <a:pPr marL="400050" indent="-400050"/>
            <a:r>
              <a:rPr lang="hi-IN" dirty="0" smtClean="0"/>
              <a:t>(</a:t>
            </a:r>
            <a:r>
              <a:rPr lang="en-US" dirty="0" smtClean="0"/>
              <a:t>iii) </a:t>
            </a:r>
            <a:r>
              <a:rPr lang="hi-IN" dirty="0" smtClean="0"/>
              <a:t>उच्च क्षारीयता।</a:t>
            </a:r>
            <a:endParaRPr lang="en-US" dirty="0" smtClean="0"/>
          </a:p>
          <a:p>
            <a:pPr marL="400050" indent="-400050"/>
            <a:r>
              <a:rPr lang="hi-IN" dirty="0" smtClean="0"/>
              <a:t>(</a:t>
            </a:r>
            <a:r>
              <a:rPr lang="en-US" dirty="0" smtClean="0"/>
              <a:t>iv) </a:t>
            </a:r>
            <a:r>
              <a:rPr lang="hi-IN" dirty="0" smtClean="0"/>
              <a:t>सामान्य धनायन </a:t>
            </a:r>
            <a:r>
              <a:rPr lang="en-US" dirty="0" smtClean="0"/>
              <a:t>Ln³ </a:t>
            </a:r>
            <a:r>
              <a:rPr lang="hi-IN" dirty="0" smtClean="0"/>
              <a:t>का अपेक्षाकृत बड़े आकार का होना।</a:t>
            </a:r>
            <a:r>
              <a:rPr lang="en-US" dirty="0" smtClean="0"/>
              <a:t>  </a:t>
            </a:r>
            <a:endParaRPr lang="en-US" dirty="0"/>
          </a:p>
        </p:txBody>
      </p:sp>
      <p:sp>
        <p:nvSpPr>
          <p:cNvPr id="6" name="Rectangle 5"/>
          <p:cNvSpPr/>
          <p:nvPr/>
        </p:nvSpPr>
        <p:spPr>
          <a:xfrm>
            <a:off x="533400" y="2819400"/>
            <a:ext cx="7162800" cy="2308324"/>
          </a:xfrm>
          <a:prstGeom prst="rect">
            <a:avLst/>
          </a:prstGeom>
        </p:spPr>
        <p:txBody>
          <a:bodyPr wrap="square">
            <a:spAutoFit/>
          </a:bodyPr>
          <a:lstStyle/>
          <a:p>
            <a:r>
              <a:rPr lang="hi-IN" dirty="0" smtClean="0"/>
              <a:t>लैन्थेनाइडों के सिट्रिक अम्ल, ऑक्जेलिक अम्ल, </a:t>
            </a:r>
            <a:r>
              <a:rPr lang="en-US" dirty="0" smtClean="0"/>
              <a:t>EDTA </a:t>
            </a:r>
            <a:r>
              <a:rPr lang="hi-IN" dirty="0" smtClean="0"/>
              <a:t>तथा ऐसीटिल ऐसीटोन जैसे ऑक्सीजन युक्त कोलेटिंग लिगैण्डों के साथ सामान्य एवं स्थायी संकुल बनते हैं। इस संकुलों की अधिकतम एवं परिवर्ती उप-सहसंयोजक संख्याएँ होती हैं तथा जल या विलायक अणु प्रायः केन्द्रीय धातु आयन से संलग्न रहते हैं। </a:t>
            </a:r>
            <a:r>
              <a:rPr lang="en-US" dirty="0" smtClean="0"/>
              <a:t>Eu³+ </a:t>
            </a:r>
            <a:r>
              <a:rPr lang="hi-IN" dirty="0" smtClean="0"/>
              <a:t>तथा </a:t>
            </a:r>
            <a:r>
              <a:rPr lang="en-US" dirty="0" smtClean="0"/>
              <a:t>Pr³+ </a:t>
            </a:r>
            <a:r>
              <a:rPr lang="hi-IN" dirty="0" smtClean="0"/>
              <a:t>के डाइकीटोन संकुलों को कार्बनिक विलायकों में विलेय कर नाभिकीय चुम्बकीय अनुनाद स्पेक्ट्रोस्कोपी में लैन्थेनाइड शिफ्ट अभिकर्मक (</a:t>
            </a:r>
            <a:r>
              <a:rPr lang="en-US" dirty="0" smtClean="0"/>
              <a:t>Lanthanide shift reagent) </a:t>
            </a:r>
            <a:r>
              <a:rPr lang="hi-IN" dirty="0" smtClean="0"/>
              <a:t>के रूप में</a:t>
            </a:r>
            <a:r>
              <a:rPr lang="en-US" dirty="0" smtClean="0"/>
              <a:t>  </a:t>
            </a:r>
            <a:r>
              <a:rPr lang="hi-IN" dirty="0" smtClean="0"/>
              <a:t>उपयोग किया जाता</a:t>
            </a:r>
            <a:r>
              <a:rPr lang="en-US" dirty="0" smtClean="0"/>
              <a:t> </a:t>
            </a:r>
            <a:r>
              <a:rPr lang="hi-IN" dirty="0" smtClean="0"/>
              <a:t>है</a:t>
            </a:r>
            <a:r>
              <a:rPr lang="en-US" dirty="0" smtClean="0"/>
              <a:t> |</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ec5406a-113f-4be0-93a1-1364cfd7e270.jpg"/>
          <p:cNvPicPr>
            <a:picLocks noChangeAspect="1"/>
          </p:cNvPicPr>
          <p:nvPr/>
        </p:nvPicPr>
        <p:blipFill>
          <a:blip r:embed="rId2"/>
          <a:stretch>
            <a:fillRect/>
          </a:stretch>
        </p:blipFill>
        <p:spPr>
          <a:xfrm rot="16200000">
            <a:off x="1828800" y="-228600"/>
            <a:ext cx="5486400" cy="79248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1"/>
            <a:ext cx="8077200" cy="2585323"/>
          </a:xfrm>
          <a:prstGeom prst="rect">
            <a:avLst/>
          </a:prstGeom>
        </p:spPr>
        <p:txBody>
          <a:bodyPr wrap="square">
            <a:spAutoFit/>
          </a:bodyPr>
          <a:lstStyle/>
          <a:p>
            <a:r>
              <a:rPr lang="hi-IN" dirty="0" smtClean="0"/>
              <a:t>लैन्थेनाइड आयनों एवं लिगैण्डों के मध्य बन्धन लिगैण्ड के बन्ध बनाने वाले परमाणु की ऋण-विद्युत्ता पर निर्भर करता है। एकलदन्ती लिगैण्डों (</a:t>
            </a:r>
            <a:r>
              <a:rPr lang="en-US" dirty="0" err="1" smtClean="0"/>
              <a:t>Monodentate</a:t>
            </a:r>
            <a:r>
              <a:rPr lang="en-US" dirty="0" smtClean="0"/>
              <a:t> </a:t>
            </a:r>
            <a:r>
              <a:rPr lang="en-US" dirty="0" err="1" smtClean="0"/>
              <a:t>ligands</a:t>
            </a:r>
            <a:r>
              <a:rPr lang="en-US" dirty="0" smtClean="0"/>
              <a:t>) </a:t>
            </a:r>
            <a:r>
              <a:rPr lang="hi-IN" dirty="0" smtClean="0"/>
              <a:t>के लिए बन्ध-निर्माण का क्रम </a:t>
            </a:r>
            <a:r>
              <a:rPr lang="en-US" dirty="0" smtClean="0"/>
              <a:t>F &gt;OH &gt; H₂O &gt; NO3-&gt; CI </a:t>
            </a:r>
            <a:r>
              <a:rPr lang="hi-IN" dirty="0" smtClean="0"/>
              <a:t>पाया जाता है। द्विदन्ती लिगैण्डों (</a:t>
            </a:r>
            <a:r>
              <a:rPr lang="en-US" dirty="0" err="1" smtClean="0"/>
              <a:t>Bidentate</a:t>
            </a:r>
            <a:r>
              <a:rPr lang="en-US" dirty="0" smtClean="0"/>
              <a:t> </a:t>
            </a:r>
            <a:r>
              <a:rPr lang="en-US" dirty="0" err="1" smtClean="0"/>
              <a:t>ligands</a:t>
            </a:r>
            <a:r>
              <a:rPr lang="en-US" dirty="0" smtClean="0"/>
              <a:t>) </a:t>
            </a:r>
            <a:r>
              <a:rPr lang="hi-IN" dirty="0" smtClean="0"/>
              <a:t>के साथ संकुल निर्माण केवल जल की उपस्थिति में ऐसे लिगैण्डों के साथ होता है, जो ऑक्सीजन परमाणुओं से कीलेट रिंग बनाते हैं। उच्च उप-सहसंयोजक संख्याओं के साथ बनने वाले संकुलों में बन्धन की व्याख्या करना कठिन है। यदि एक </a:t>
            </a:r>
            <a:r>
              <a:rPr lang="en-US" dirty="0" smtClean="0"/>
              <a:t>s-</a:t>
            </a:r>
            <a:r>
              <a:rPr lang="hi-IN" dirty="0" smtClean="0"/>
              <a:t>ऑर्बिटल, तीन </a:t>
            </a:r>
            <a:r>
              <a:rPr lang="en-US" dirty="0" smtClean="0"/>
              <a:t>p-</a:t>
            </a:r>
            <a:r>
              <a:rPr lang="hi-IN" dirty="0" smtClean="0"/>
              <a:t>ऑर्बिटल तथा सभी पाँच </a:t>
            </a:r>
            <a:r>
              <a:rPr lang="en-US" dirty="0" smtClean="0"/>
              <a:t>d-</a:t>
            </a:r>
            <a:r>
              <a:rPr lang="hi-IN" dirty="0" smtClean="0"/>
              <a:t>ऑर्बिटलों को मिलाने पर अधिकतम उप-सहसंयोजक संख्या 9 होती है। उप-सहसंयोजक संख्या 10 एवं 12 के संकुलों के लिए यह माना जाता है कि </a:t>
            </a:r>
            <a:r>
              <a:rPr lang="en-US" dirty="0" smtClean="0"/>
              <a:t>f-</a:t>
            </a:r>
            <a:r>
              <a:rPr lang="hi-IN" dirty="0" smtClean="0"/>
              <a:t>ऑर्बिटल बन्ध बनाने में प्रयुक्त होते हैं या बन्ध क्रम (</a:t>
            </a:r>
            <a:r>
              <a:rPr lang="en-US" dirty="0" smtClean="0"/>
              <a:t>Bond order) </a:t>
            </a:r>
            <a:r>
              <a:rPr lang="hi-IN" dirty="0" smtClean="0"/>
              <a:t>एक से कम होता है।</a:t>
            </a:r>
            <a:endParaRPr lang="en-US" dirty="0"/>
          </a:p>
        </p:txBody>
      </p:sp>
      <p:sp>
        <p:nvSpPr>
          <p:cNvPr id="19458" name="AutoShape 2" descr="blob:https://web.whatsapp.com/01901507-aa64-4d82-8c1d-4ee02c1c0c0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01901507-aa64-4d82-8c1d-4ee02c1c0c00.jpg"/>
          <p:cNvPicPr>
            <a:picLocks noChangeAspect="1"/>
          </p:cNvPicPr>
          <p:nvPr/>
        </p:nvPicPr>
        <p:blipFill>
          <a:blip r:embed="rId2"/>
          <a:stretch>
            <a:fillRect/>
          </a:stretch>
        </p:blipFill>
        <p:spPr>
          <a:xfrm rot="16200000">
            <a:off x="2857500" y="952500"/>
            <a:ext cx="3124200" cy="77724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7924800" cy="3724096"/>
          </a:xfrm>
          <a:prstGeom prst="rect">
            <a:avLst/>
          </a:prstGeom>
        </p:spPr>
        <p:txBody>
          <a:bodyPr wrap="square">
            <a:spAutoFit/>
          </a:bodyPr>
          <a:lstStyle/>
          <a:p>
            <a:r>
              <a:rPr lang="hi-IN" sz="2000" b="1" u="sng" dirty="0" smtClean="0">
                <a:solidFill>
                  <a:srgbClr val="FF0000"/>
                </a:solidFill>
              </a:rPr>
              <a:t>ऐक्टिनाइडों के संकुल यौगिक (</a:t>
            </a:r>
            <a:r>
              <a:rPr lang="en-US" sz="2000" b="1" u="sng" dirty="0" smtClean="0">
                <a:solidFill>
                  <a:srgbClr val="FF0000"/>
                </a:solidFill>
              </a:rPr>
              <a:t>Complexes of Actinides)</a:t>
            </a:r>
          </a:p>
          <a:p>
            <a:endParaRPr lang="en-US" dirty="0" smtClean="0"/>
          </a:p>
          <a:p>
            <a:r>
              <a:rPr lang="hi-IN" dirty="0" smtClean="0"/>
              <a:t>ऐक्टिनाइड तत्वों में संकुल निर्माण की प्रवृत्ति लैन्थेनाइडों की तुलना में बहुत अधिक होती है।अधिकांश ऐक्टिनाइड हैलाइड, क्षार धातु हैलाइडों के साथ संकुल आयन बनाते हैं। उदाहरण के लिए-व्थोरियम टेट्राक्लोराइड, </a:t>
            </a:r>
            <a:r>
              <a:rPr lang="en-US" dirty="0" smtClean="0"/>
              <a:t>KCI </a:t>
            </a:r>
            <a:r>
              <a:rPr lang="hi-IN" dirty="0" smtClean="0"/>
              <a:t>के साथ </a:t>
            </a:r>
            <a:r>
              <a:rPr lang="en-US" dirty="0" err="1" smtClean="0"/>
              <a:t>KThCl</a:t>
            </a:r>
            <a:r>
              <a:rPr lang="en-US" dirty="0" smtClean="0"/>
              <a:t> </a:t>
            </a:r>
            <a:r>
              <a:rPr lang="hi-IN" dirty="0" smtClean="0"/>
              <a:t>तथा </a:t>
            </a:r>
            <a:r>
              <a:rPr lang="en-US" dirty="0" err="1" smtClean="0"/>
              <a:t>K₂ThCl</a:t>
            </a:r>
            <a:r>
              <a:rPr lang="en-US" dirty="0" smtClean="0"/>
              <a:t>₂ </a:t>
            </a:r>
            <a:r>
              <a:rPr lang="hi-IN" dirty="0" smtClean="0"/>
              <a:t>जैसे संकुल बनाते हैं। थोरियम टेट्राक्लोराइड तथा टेट्राब्रोमाइड दोनों पिरिडीन के साथ संकुल बनाते हैं। ऐक्टिनाइडों के </a:t>
            </a:r>
            <a:r>
              <a:rPr lang="en-US" dirty="0" smtClean="0"/>
              <a:t>EDTA </a:t>
            </a:r>
            <a:r>
              <a:rPr lang="hi-IN" dirty="0" smtClean="0"/>
              <a:t>तथा ऑक्जिम के साथ कीलेट यौगिक भी ज्ञात हैं। इनके द्वारा ऐल्किल फॉस्फीन, थायोईथर इत्यादि -बन्धन लिगैण्डों के साथ भी संकुल बनाये जाते हैं। ऐक्टिनाइड आयनों के संकुल निर्माण का क्रम निम्नानुसार घटता है –</a:t>
            </a:r>
            <a:endParaRPr lang="en-US" dirty="0" smtClean="0"/>
          </a:p>
          <a:p>
            <a:r>
              <a:rPr lang="en-US" dirty="0" smtClean="0"/>
              <a:t>                                 </a:t>
            </a:r>
          </a:p>
          <a:p>
            <a:r>
              <a:rPr lang="en-US" dirty="0" smtClean="0"/>
              <a:t>                                       An &gt; </a:t>
            </a:r>
            <a:r>
              <a:rPr lang="en-US" dirty="0" err="1" smtClean="0"/>
              <a:t>AnO</a:t>
            </a:r>
            <a:r>
              <a:rPr lang="en-US" dirty="0" smtClean="0"/>
              <a:t>&gt; An³ &gt; </a:t>
            </a:r>
            <a:r>
              <a:rPr lang="en-US" dirty="0" err="1" smtClean="0"/>
              <a:t>AnO</a:t>
            </a:r>
            <a:r>
              <a:rPr lang="en-US" dirty="0" smtClean="0"/>
              <a:t> </a:t>
            </a:r>
          </a:p>
          <a:p>
            <a:r>
              <a:rPr lang="en-US" dirty="0" smtClean="0"/>
              <a:t>                                                 </a:t>
            </a:r>
            <a:r>
              <a:rPr lang="hi-IN" dirty="0" smtClean="0"/>
              <a:t>घटते क्रम में →</a:t>
            </a:r>
            <a:endParaRPr lang="en-US" dirty="0" smtClean="0"/>
          </a:p>
          <a:p>
            <a:endParaRPr lang="en-US" dirty="0"/>
          </a:p>
        </p:txBody>
      </p:sp>
      <p:sp>
        <p:nvSpPr>
          <p:cNvPr id="3" name="Rectangle 2"/>
          <p:cNvSpPr/>
          <p:nvPr/>
        </p:nvSpPr>
        <p:spPr>
          <a:xfrm>
            <a:off x="533400" y="4191000"/>
            <a:ext cx="7772400" cy="1231106"/>
          </a:xfrm>
          <a:prstGeom prst="rect">
            <a:avLst/>
          </a:prstGeom>
        </p:spPr>
        <p:txBody>
          <a:bodyPr wrap="square">
            <a:spAutoFit/>
          </a:bodyPr>
          <a:lstStyle/>
          <a:p>
            <a:r>
              <a:rPr lang="hi-IN" sz="2000" b="1" u="sng" dirty="0" smtClean="0">
                <a:solidFill>
                  <a:srgbClr val="FF0000"/>
                </a:solidFill>
              </a:rPr>
              <a:t>उत्प्रेरक सक्रियता (</a:t>
            </a:r>
            <a:r>
              <a:rPr lang="en-US" sz="2000" b="1" u="sng" dirty="0" smtClean="0">
                <a:solidFill>
                  <a:srgbClr val="FF0000"/>
                </a:solidFill>
              </a:rPr>
              <a:t>Catalytic activity)</a:t>
            </a:r>
          </a:p>
          <a:p>
            <a:endParaRPr lang="en-US" dirty="0" smtClean="0"/>
          </a:p>
          <a:p>
            <a:r>
              <a:rPr lang="hi-IN" dirty="0" smtClean="0"/>
              <a:t>अधिकांश संक्रमण धातुएँ एवं उनके यौगिकों में उत्प्रेरकीय गुण (</a:t>
            </a:r>
            <a:r>
              <a:rPr lang="en-US" dirty="0" smtClean="0"/>
              <a:t>Catalytic properties) </a:t>
            </a:r>
            <a:r>
              <a:rPr lang="hi-IN" dirty="0" smtClean="0"/>
              <a:t>पाये जाते हैं।</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141</TotalTime>
  <Words>1638</Words>
  <Application>Microsoft Office PowerPoint</Application>
  <PresentationFormat>On-screen Show (4:3)</PresentationFormat>
  <Paragraphs>58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Aspect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hp</cp:lastModifiedBy>
  <cp:revision>32</cp:revision>
  <dcterms:created xsi:type="dcterms:W3CDTF">2025-08-17T13:24:40Z</dcterms:created>
  <dcterms:modified xsi:type="dcterms:W3CDTF">2025-08-17T16:38:57Z</dcterms:modified>
</cp:coreProperties>
</file>